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70" r:id="rId4"/>
    <p:sldId id="269" r:id="rId5"/>
    <p:sldId id="271" r:id="rId6"/>
    <p:sldId id="274" r:id="rId7"/>
    <p:sldId id="275" r:id="rId8"/>
    <p:sldId id="277" r:id="rId9"/>
    <p:sldId id="278" r:id="rId10"/>
    <p:sldId id="280" r:id="rId11"/>
    <p:sldId id="292" r:id="rId12"/>
    <p:sldId id="287" r:id="rId13"/>
    <p:sldId id="285" r:id="rId14"/>
    <p:sldId id="283" r:id="rId15"/>
    <p:sldId id="272" r:id="rId16"/>
    <p:sldId id="284" r:id="rId17"/>
    <p:sldId id="282" r:id="rId18"/>
    <p:sldId id="293" r:id="rId19"/>
    <p:sldId id="288" r:id="rId20"/>
    <p:sldId id="286" r:id="rId21"/>
    <p:sldId id="289" r:id="rId22"/>
    <p:sldId id="290" r:id="rId23"/>
    <p:sldId id="263" r:id="rId24"/>
    <p:sldId id="264" r:id="rId25"/>
    <p:sldId id="29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27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12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7.png"/><Relationship Id="rId7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706146"/>
            <a:ext cx="7772400" cy="1470025"/>
          </a:xfrm>
        </p:spPr>
        <p:txBody>
          <a:bodyPr/>
          <a:lstStyle/>
          <a:p>
            <a:r>
              <a:rPr dirty="0" err="1"/>
              <a:t>스마트</a:t>
            </a:r>
            <a:r>
              <a:rPr dirty="0"/>
              <a:t> </a:t>
            </a:r>
            <a:r>
              <a:rPr dirty="0" err="1"/>
              <a:t>화분</a:t>
            </a:r>
            <a:r>
              <a:rPr dirty="0"/>
              <a:t> </a:t>
            </a:r>
            <a:r>
              <a:rPr dirty="0" err="1"/>
              <a:t>자동</a:t>
            </a:r>
            <a:r>
              <a:rPr dirty="0"/>
              <a:t> </a:t>
            </a:r>
            <a:r>
              <a:rPr dirty="0" err="1"/>
              <a:t>관수</a:t>
            </a:r>
            <a:r>
              <a:rPr dirty="0"/>
              <a:t> </a:t>
            </a:r>
            <a:r>
              <a:rPr dirty="0" err="1"/>
              <a:t>시스템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3744798"/>
            <a:ext cx="6400800" cy="17526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팀</a:t>
            </a:r>
            <a:r>
              <a:rPr dirty="0"/>
              <a:t> / </a:t>
            </a:r>
            <a:r>
              <a:rPr lang="ko-KR" altLang="en-US" dirty="0"/>
              <a:t>한국직업능력교육원</a:t>
            </a:r>
            <a:endParaRPr lang="en-US" altLang="ko-KR" dirty="0"/>
          </a:p>
          <a:p>
            <a:pPr marL="0" indent="0">
              <a:buNone/>
            </a:pPr>
            <a:r>
              <a:rPr dirty="0"/>
              <a:t>2025년 </a:t>
            </a:r>
            <a:r>
              <a:rPr lang="en-US" dirty="0"/>
              <a:t>7</a:t>
            </a:r>
            <a:r>
              <a:rPr dirty="0"/>
              <a:t>월 </a:t>
            </a:r>
            <a:r>
              <a:rPr lang="en-US" dirty="0"/>
              <a:t>4</a:t>
            </a:r>
            <a:r>
              <a:rPr dirty="0"/>
              <a:t>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15446"/>
              </p:ext>
            </p:extLst>
          </p:nvPr>
        </p:nvGraphicFramePr>
        <p:xfrm>
          <a:off x="1524000" y="2151982"/>
          <a:ext cx="6096000" cy="251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6277050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62441139"/>
                    </a:ext>
                  </a:extLst>
                </a:gridCol>
              </a:tblGrid>
              <a:tr h="143867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우노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900972"/>
                  </a:ext>
                </a:extLst>
              </a:tr>
              <a:tr h="107659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MIT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App inventor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79061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65" y="3773202"/>
            <a:ext cx="1905000" cy="781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83" y="2342757"/>
            <a:ext cx="1577364" cy="1086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29E0F-5C2A-7E91-B769-0F24E041A448}"/>
              </a:ext>
            </a:extLst>
          </p:cNvPr>
          <p:cNvSpPr txBox="1"/>
          <p:nvPr/>
        </p:nvSpPr>
        <p:spPr>
          <a:xfrm>
            <a:off x="3065825" y="194855"/>
            <a:ext cx="30123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소프트웨어 구성</a:t>
            </a:r>
          </a:p>
        </p:txBody>
      </p:sp>
    </p:spTree>
    <p:extLst>
      <p:ext uri="{BB962C8B-B14F-4D97-AF65-F5344CB8AC3E}">
        <p14:creationId xmlns:p14="http://schemas.microsoft.com/office/powerpoint/2010/main" val="313223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1760E-AA49-970C-1479-C8C755E5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7">
            <a:extLst>
              <a:ext uri="{FF2B5EF4-FFF2-40B4-BE49-F238E27FC236}">
                <a16:creationId xmlns:a16="http://schemas.microsoft.com/office/drawing/2014/main" id="{486E2E16-2DE1-1454-68AB-18A9969CBF8D}"/>
              </a:ext>
            </a:extLst>
          </p:cNvPr>
          <p:cNvSpPr/>
          <p:nvPr/>
        </p:nvSpPr>
        <p:spPr>
          <a:xfrm>
            <a:off x="738701" y="1924067"/>
            <a:ext cx="1485374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회로도</a:t>
            </a: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493D5899-5DA7-8588-AE3E-0DB65BC39FC2}"/>
              </a:ext>
            </a:extLst>
          </p:cNvPr>
          <p:cNvSpPr/>
          <p:nvPr/>
        </p:nvSpPr>
        <p:spPr>
          <a:xfrm>
            <a:off x="3172640" y="1924067"/>
            <a:ext cx="2275005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코드작성</a:t>
            </a:r>
          </a:p>
        </p:txBody>
      </p:sp>
      <p:sp>
        <p:nvSpPr>
          <p:cNvPr id="9" name="모서리가 둥근 직사각형 17">
            <a:extLst>
              <a:ext uri="{FF2B5EF4-FFF2-40B4-BE49-F238E27FC236}">
                <a16:creationId xmlns:a16="http://schemas.microsoft.com/office/drawing/2014/main" id="{1A21F9D5-D93A-6584-236A-4389B178A314}"/>
              </a:ext>
            </a:extLst>
          </p:cNvPr>
          <p:cNvSpPr/>
          <p:nvPr/>
        </p:nvSpPr>
        <p:spPr>
          <a:xfrm>
            <a:off x="6211668" y="1924067"/>
            <a:ext cx="2275005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구상도면</a:t>
            </a:r>
          </a:p>
        </p:txBody>
      </p:sp>
      <p:sp>
        <p:nvSpPr>
          <p:cNvPr id="11" name="오른쪽 화살표 19">
            <a:extLst>
              <a:ext uri="{FF2B5EF4-FFF2-40B4-BE49-F238E27FC236}">
                <a16:creationId xmlns:a16="http://schemas.microsoft.com/office/drawing/2014/main" id="{8584A0A0-A575-1FA9-935F-71641EA494D2}"/>
              </a:ext>
            </a:extLst>
          </p:cNvPr>
          <p:cNvSpPr/>
          <p:nvPr/>
        </p:nvSpPr>
        <p:spPr>
          <a:xfrm>
            <a:off x="2484760" y="2102823"/>
            <a:ext cx="444856" cy="3962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7">
            <a:extLst>
              <a:ext uri="{FF2B5EF4-FFF2-40B4-BE49-F238E27FC236}">
                <a16:creationId xmlns:a16="http://schemas.microsoft.com/office/drawing/2014/main" id="{B9FD3B4A-1D40-C060-0D1A-2AEB718D9FB4}"/>
              </a:ext>
            </a:extLst>
          </p:cNvPr>
          <p:cNvSpPr/>
          <p:nvPr/>
        </p:nvSpPr>
        <p:spPr>
          <a:xfrm>
            <a:off x="738701" y="3451365"/>
            <a:ext cx="1485374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자재발주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79F9CF67-E030-D694-B71C-A3F79D763CF3}"/>
              </a:ext>
            </a:extLst>
          </p:cNvPr>
          <p:cNvSpPr/>
          <p:nvPr/>
        </p:nvSpPr>
        <p:spPr>
          <a:xfrm>
            <a:off x="6211668" y="3451365"/>
            <a:ext cx="2275005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결과물 테스트</a:t>
            </a:r>
          </a:p>
        </p:txBody>
      </p:sp>
      <p:sp>
        <p:nvSpPr>
          <p:cNvPr id="18" name="오른쪽 화살표 19">
            <a:extLst>
              <a:ext uri="{FF2B5EF4-FFF2-40B4-BE49-F238E27FC236}">
                <a16:creationId xmlns:a16="http://schemas.microsoft.com/office/drawing/2014/main" id="{FCD506BE-CEB0-6BD6-A2CA-4D9EF06E7795}"/>
              </a:ext>
            </a:extLst>
          </p:cNvPr>
          <p:cNvSpPr/>
          <p:nvPr/>
        </p:nvSpPr>
        <p:spPr>
          <a:xfrm>
            <a:off x="2484759" y="3639810"/>
            <a:ext cx="444856" cy="3962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E2A2E-1EAD-E591-82FD-9DACAA541A6F}"/>
              </a:ext>
            </a:extLst>
          </p:cNvPr>
          <p:cNvSpPr txBox="1"/>
          <p:nvPr/>
        </p:nvSpPr>
        <p:spPr>
          <a:xfrm>
            <a:off x="1813681" y="5286375"/>
            <a:ext cx="55354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highlight>
                  <a:srgbClr val="FFFF00"/>
                </a:highlight>
              </a:rPr>
              <a:t>작업이 끝난 시점에 알게 된 순서입니다</a:t>
            </a:r>
            <a:r>
              <a:rPr lang="en-US" altLang="ko-KR" sz="2400" b="1" dirty="0">
                <a:highlight>
                  <a:srgbClr val="FFFF00"/>
                </a:highlight>
              </a:rPr>
              <a:t>.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*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단 최초 회로도 작성시 사전 정보가 많이 필요합니다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ko-KR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0" name="모서리가 둥근 직사각형 17">
            <a:extLst>
              <a:ext uri="{FF2B5EF4-FFF2-40B4-BE49-F238E27FC236}">
                <a16:creationId xmlns:a16="http://schemas.microsoft.com/office/drawing/2014/main" id="{016A2232-D658-A975-C2D9-C925F4D74995}"/>
              </a:ext>
            </a:extLst>
          </p:cNvPr>
          <p:cNvSpPr/>
          <p:nvPr/>
        </p:nvSpPr>
        <p:spPr>
          <a:xfrm>
            <a:off x="3190301" y="3436339"/>
            <a:ext cx="2275005" cy="7386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제작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694956-B39F-5AC5-E628-F62E6B0BA867}"/>
              </a:ext>
            </a:extLst>
          </p:cNvPr>
          <p:cNvSpPr txBox="1"/>
          <p:nvPr/>
        </p:nvSpPr>
        <p:spPr>
          <a:xfrm>
            <a:off x="3710232" y="19485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작업순서</a:t>
            </a:r>
          </a:p>
        </p:txBody>
      </p:sp>
      <p:sp>
        <p:nvSpPr>
          <p:cNvPr id="23" name="오른쪽 화살표 19">
            <a:extLst>
              <a:ext uri="{FF2B5EF4-FFF2-40B4-BE49-F238E27FC236}">
                <a16:creationId xmlns:a16="http://schemas.microsoft.com/office/drawing/2014/main" id="{DBDB193A-4E6C-F370-9FDB-F9F95A5EAEEA}"/>
              </a:ext>
            </a:extLst>
          </p:cNvPr>
          <p:cNvSpPr/>
          <p:nvPr/>
        </p:nvSpPr>
        <p:spPr>
          <a:xfrm>
            <a:off x="5690670" y="2102823"/>
            <a:ext cx="444856" cy="3962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19">
            <a:extLst>
              <a:ext uri="{FF2B5EF4-FFF2-40B4-BE49-F238E27FC236}">
                <a16:creationId xmlns:a16="http://schemas.microsoft.com/office/drawing/2014/main" id="{73CE50B6-7423-29DC-C17A-BD7F1E2CD1AA}"/>
              </a:ext>
            </a:extLst>
          </p:cNvPr>
          <p:cNvSpPr/>
          <p:nvPr/>
        </p:nvSpPr>
        <p:spPr>
          <a:xfrm>
            <a:off x="5690669" y="3639810"/>
            <a:ext cx="444856" cy="3962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494DC26-B919-277E-5D09-5A8FC1358287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4020963" y="123157"/>
            <a:ext cx="788634" cy="5867783"/>
          </a:xfrm>
          <a:prstGeom prst="bent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84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A4282-928A-D0D1-A2FA-114C5D37B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7">
            <a:extLst>
              <a:ext uri="{FF2B5EF4-FFF2-40B4-BE49-F238E27FC236}">
                <a16:creationId xmlns:a16="http://schemas.microsoft.com/office/drawing/2014/main" id="{B866E80F-9EF1-599E-CAE4-481F9D286D61}"/>
              </a:ext>
            </a:extLst>
          </p:cNvPr>
          <p:cNvSpPr/>
          <p:nvPr/>
        </p:nvSpPr>
        <p:spPr>
          <a:xfrm>
            <a:off x="2902391" y="5724752"/>
            <a:ext cx="3358070" cy="3865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로스 최소화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및 예상금액 확인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5926A8-0D0F-F057-BD5B-8A57C7242564}"/>
              </a:ext>
            </a:extLst>
          </p:cNvPr>
          <p:cNvGrpSpPr/>
          <p:nvPr/>
        </p:nvGrpSpPr>
        <p:grpSpPr>
          <a:xfrm>
            <a:off x="1046968" y="1221771"/>
            <a:ext cx="7050063" cy="4141247"/>
            <a:chOff x="787651" y="1054809"/>
            <a:chExt cx="7656261" cy="44973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E8B2FF-CCA0-B2C2-E1B4-8C188BE2D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480" b="37707"/>
            <a:stretch>
              <a:fillRect/>
            </a:stretch>
          </p:blipFill>
          <p:spPr>
            <a:xfrm>
              <a:off x="787651" y="1193944"/>
              <a:ext cx="3373637" cy="251425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427714-9F21-1F17-82CF-0C80A5F74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8091" y="1054809"/>
              <a:ext cx="4025821" cy="28472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000000-0008-0000-0000-000003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0714" y="4090915"/>
              <a:ext cx="2075365" cy="13845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000000-0008-0000-0000-000005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4142" y="4135642"/>
              <a:ext cx="1980175" cy="13525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000000-0008-0000-0000-000009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910" y="3802608"/>
              <a:ext cx="2498475" cy="174953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2E4FD73-5297-EA4B-8604-0F42F29D2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943" y="5487613"/>
            <a:ext cx="1409214" cy="623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1BB095-3ED6-A7EE-3A63-8458CB289CD8}"/>
              </a:ext>
            </a:extLst>
          </p:cNvPr>
          <p:cNvSpPr txBox="1"/>
          <p:nvPr/>
        </p:nvSpPr>
        <p:spPr>
          <a:xfrm>
            <a:off x="3710232" y="19485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자재발주</a:t>
            </a:r>
          </a:p>
        </p:txBody>
      </p:sp>
    </p:spTree>
    <p:extLst>
      <p:ext uri="{BB962C8B-B14F-4D97-AF65-F5344CB8AC3E}">
        <p14:creationId xmlns:p14="http://schemas.microsoft.com/office/powerpoint/2010/main" val="76002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DABFCE-559C-AA9E-5659-95E789D3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39" y="1432596"/>
            <a:ext cx="4440278" cy="39928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9553F-9F81-7E18-359E-B20A063AA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87" y="577686"/>
            <a:ext cx="2294994" cy="2338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E0896F-1631-82ED-EAA9-6847041A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60" y="3531502"/>
            <a:ext cx="2294994" cy="2252910"/>
          </a:xfrm>
          <a:prstGeom prst="rect">
            <a:avLst/>
          </a:prstGeom>
        </p:spPr>
      </p:pic>
      <p:sp>
        <p:nvSpPr>
          <p:cNvPr id="14" name="모서리가 둥근 직사각형 17">
            <a:extLst>
              <a:ext uri="{FF2B5EF4-FFF2-40B4-BE49-F238E27FC236}">
                <a16:creationId xmlns:a16="http://schemas.microsoft.com/office/drawing/2014/main" id="{15D238D4-8627-15E6-772A-B5B73FB9C8A9}"/>
              </a:ext>
            </a:extLst>
          </p:cNvPr>
          <p:cNvSpPr/>
          <p:nvPr/>
        </p:nvSpPr>
        <p:spPr>
          <a:xfrm>
            <a:off x="1269245" y="2723296"/>
            <a:ext cx="1739334" cy="3865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정면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우측면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E094BBCD-94FE-6644-F10A-8DBFC02A41BC}"/>
              </a:ext>
            </a:extLst>
          </p:cNvPr>
          <p:cNvSpPr/>
          <p:nvPr/>
        </p:nvSpPr>
        <p:spPr>
          <a:xfrm>
            <a:off x="1144790" y="5598728"/>
            <a:ext cx="1739334" cy="3865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배면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좌측면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7">
            <a:extLst>
              <a:ext uri="{FF2B5EF4-FFF2-40B4-BE49-F238E27FC236}">
                <a16:creationId xmlns:a16="http://schemas.microsoft.com/office/drawing/2014/main" id="{59D5DE1D-6238-8F8E-2D75-CB56D41E1240}"/>
              </a:ext>
            </a:extLst>
          </p:cNvPr>
          <p:cNvSpPr/>
          <p:nvPr/>
        </p:nvSpPr>
        <p:spPr>
          <a:xfrm>
            <a:off x="4558162" y="5206262"/>
            <a:ext cx="2583055" cy="3865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보드 및 센서 예상 배치도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387E782-9707-F232-8FC2-4417C771C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253" y="5376166"/>
            <a:ext cx="805032" cy="831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E77FE-7984-A64B-1082-AE1DE5419F0B}"/>
              </a:ext>
            </a:extLst>
          </p:cNvPr>
          <p:cNvSpPr txBox="1"/>
          <p:nvPr/>
        </p:nvSpPr>
        <p:spPr>
          <a:xfrm>
            <a:off x="3642906" y="194855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도면 구상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ED8BA-588E-AD98-4AB0-AFCF65BEB0A3}"/>
              </a:ext>
            </a:extLst>
          </p:cNvPr>
          <p:cNvSpPr txBox="1"/>
          <p:nvPr/>
        </p:nvSpPr>
        <p:spPr>
          <a:xfrm>
            <a:off x="4404461" y="5660754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*</a:t>
            </a:r>
            <a:r>
              <a:rPr lang="ko-KR" altLang="en-US" sz="1200" b="1" dirty="0" err="1">
                <a:highlight>
                  <a:srgbClr val="FFFF00"/>
                </a:highlight>
                <a:latin typeface="+mn-ea"/>
              </a:rPr>
              <a:t>다이소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 토마토 키트 </a:t>
            </a:r>
            <a:r>
              <a:rPr lang="ko-KR" altLang="en-US" sz="1200" b="1" dirty="0" err="1">
                <a:highlight>
                  <a:srgbClr val="FFFF00"/>
                </a:highlight>
                <a:latin typeface="+mn-ea"/>
              </a:rPr>
              <a:t>싸이즈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 기준 제작</a:t>
            </a:r>
            <a:endParaRPr lang="ko-KR" altLang="en-US" sz="1050" b="1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0849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>
          <a:blip r:embed="rId2"/>
          <a:srcRect b="19166"/>
          <a:stretch>
            <a:fillRect/>
          </a:stretch>
        </p:blipFill>
        <p:spPr>
          <a:xfrm>
            <a:off x="614421" y="3446090"/>
            <a:ext cx="2520000" cy="252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2" y="891911"/>
            <a:ext cx="2822571" cy="2520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88149" y="846138"/>
            <a:ext cx="2520000" cy="252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88149" y="3411911"/>
            <a:ext cx="2520000" cy="25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091" y="1931523"/>
            <a:ext cx="4220188" cy="2520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D6D107AA-4487-D098-AE8D-C4C7932B23A5}"/>
              </a:ext>
            </a:extLst>
          </p:cNvPr>
          <p:cNvSpPr/>
          <p:nvPr/>
        </p:nvSpPr>
        <p:spPr>
          <a:xfrm>
            <a:off x="2943407" y="4576640"/>
            <a:ext cx="3343556" cy="70250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재단배치도 기준으로  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재단 및 조립</a:t>
            </a:r>
          </a:p>
        </p:txBody>
      </p:sp>
    </p:spTree>
    <p:extLst>
      <p:ext uri="{BB962C8B-B14F-4D97-AF65-F5344CB8AC3E}">
        <p14:creationId xmlns:p14="http://schemas.microsoft.com/office/powerpoint/2010/main" val="1337442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299057" y="1074878"/>
            <a:ext cx="5888850" cy="4369100"/>
            <a:chOff x="906544" y="1274189"/>
            <a:chExt cx="6276681" cy="46568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52424" t="8452" r="4573" b="7687"/>
            <a:stretch/>
          </p:blipFill>
          <p:spPr>
            <a:xfrm>
              <a:off x="3836709" y="1274189"/>
              <a:ext cx="3346516" cy="465684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rcRect l="939" t="8452" r="61408" b="7687"/>
            <a:stretch/>
          </p:blipFill>
          <p:spPr>
            <a:xfrm>
              <a:off x="906544" y="1274190"/>
              <a:ext cx="2930165" cy="4656841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8E70971-D07A-A051-4DE9-64F6C749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4" y="3171845"/>
            <a:ext cx="452487" cy="122873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34" y="4658953"/>
            <a:ext cx="1043446" cy="7850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677" y="881372"/>
            <a:ext cx="859491" cy="6588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147" y="1635247"/>
            <a:ext cx="1067493" cy="5754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898" y="2224649"/>
            <a:ext cx="609445" cy="6808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385" y="2986850"/>
            <a:ext cx="420523" cy="4442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2879" y="3528031"/>
            <a:ext cx="655115" cy="5722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0741" y="4244342"/>
            <a:ext cx="819390" cy="5040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7161" y="4939107"/>
            <a:ext cx="1046553" cy="7400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735760-7F9D-F2FD-B896-16D9DF721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5237" y="5491229"/>
            <a:ext cx="1067494" cy="683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9A4E69-80EA-96E6-E0E1-13E3A62938F3}"/>
              </a:ext>
            </a:extLst>
          </p:cNvPr>
          <p:cNvSpPr txBox="1"/>
          <p:nvPr/>
        </p:nvSpPr>
        <p:spPr>
          <a:xfrm>
            <a:off x="3450547" y="194855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회로도 구상</a:t>
            </a:r>
          </a:p>
        </p:txBody>
      </p:sp>
    </p:spTree>
    <p:extLst>
      <p:ext uri="{BB962C8B-B14F-4D97-AF65-F5344CB8AC3E}">
        <p14:creationId xmlns:p14="http://schemas.microsoft.com/office/powerpoint/2010/main" val="1319165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8" y="404765"/>
            <a:ext cx="3363354" cy="31057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4765"/>
            <a:ext cx="4003102" cy="31958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8" y="3429000"/>
            <a:ext cx="2935174" cy="27988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232" y="3184320"/>
            <a:ext cx="2633870" cy="303361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4890CE4-D538-FC1B-7452-813B2E8F102B}"/>
              </a:ext>
            </a:extLst>
          </p:cNvPr>
          <p:cNvGrpSpPr/>
          <p:nvPr/>
        </p:nvGrpSpPr>
        <p:grpSpPr>
          <a:xfrm>
            <a:off x="2426329" y="2505528"/>
            <a:ext cx="4139793" cy="2594605"/>
            <a:chOff x="2426329" y="2804293"/>
            <a:chExt cx="4139793" cy="25946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41C623-C361-F715-674F-BD3B528C1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8368" y="2804293"/>
              <a:ext cx="4127754" cy="1861570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E85CE7-85F2-23F9-FC14-77E7A9DD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5928" y="2806317"/>
              <a:ext cx="2070194" cy="186157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595313E-E843-6358-97E6-393634EE1CA5}"/>
                </a:ext>
              </a:extLst>
            </p:cNvPr>
            <p:cNvGrpSpPr/>
            <p:nvPr/>
          </p:nvGrpSpPr>
          <p:grpSpPr>
            <a:xfrm>
              <a:off x="2426329" y="2806317"/>
              <a:ext cx="2145671" cy="1894810"/>
              <a:chOff x="2426329" y="2806317"/>
              <a:chExt cx="2194159" cy="189481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DBCE96C-E95A-9501-27F2-EFD55BC02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2424" t="8452" r="4573" b="7687"/>
              <a:stretch/>
            </p:blipFill>
            <p:spPr>
              <a:xfrm>
                <a:off x="3450636" y="2806317"/>
                <a:ext cx="1169852" cy="189481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770526E-56D1-2EB8-528F-F8CA3861EF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939" t="8452" r="61408" b="7687"/>
              <a:stretch/>
            </p:blipFill>
            <p:spPr>
              <a:xfrm>
                <a:off x="2426329" y="2806317"/>
                <a:ext cx="1024307" cy="1894810"/>
              </a:xfrm>
              <a:prstGeom prst="rect">
                <a:avLst/>
              </a:prstGeom>
            </p:spPr>
          </p:pic>
        </p:grpSp>
        <p:sp>
          <p:nvSpPr>
            <p:cNvPr id="8" name="모서리가 둥근 직사각형 17">
              <a:extLst>
                <a:ext uri="{FF2B5EF4-FFF2-40B4-BE49-F238E27FC236}">
                  <a16:creationId xmlns:a16="http://schemas.microsoft.com/office/drawing/2014/main" id="{B1AB13DE-F658-730A-0CBA-CDEF4703C11A}"/>
                </a:ext>
              </a:extLst>
            </p:cNvPr>
            <p:cNvSpPr/>
            <p:nvPr/>
          </p:nvSpPr>
          <p:spPr>
            <a:xfrm>
              <a:off x="2943407" y="4696394"/>
              <a:ext cx="3343556" cy="70250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회로도 및 배치도 기준 </a:t>
              </a:r>
              <a:endParaRPr lang="en-US" altLang="ko-KR" sz="1600" b="1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부착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배선작업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15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289" y="2753431"/>
            <a:ext cx="2999496" cy="166548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289" y="4553216"/>
            <a:ext cx="2527636" cy="140943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289" y="975174"/>
            <a:ext cx="3152235" cy="169914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C33570-39CD-10B5-86FF-8F3A2403B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428" y="5128047"/>
            <a:ext cx="1380693" cy="95080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3913B8-3299-3FC4-1137-A6C6035C9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56242"/>
              </p:ext>
            </p:extLst>
          </p:nvPr>
        </p:nvGraphicFramePr>
        <p:xfrm>
          <a:off x="2516739" y="4553216"/>
          <a:ext cx="1511968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968">
                  <a:extLst>
                    <a:ext uri="{9D8B030D-6E8A-4147-A177-3AD203B41FA5}">
                      <a16:colId xmlns:a16="http://schemas.microsoft.com/office/drawing/2014/main" val="1141791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토양습도센서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92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습도기준치 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 650/1023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이상일때  펌프작동 </a:t>
                      </a:r>
                    </a:p>
                    <a:p>
                      <a:pPr algn="ctr" latinLnBrk="1"/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4129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C7B00C-327B-EB38-27B3-D01CCC4FF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348372"/>
              </p:ext>
            </p:extLst>
          </p:nvPr>
        </p:nvGraphicFramePr>
        <p:xfrm>
          <a:off x="2516739" y="2989275"/>
          <a:ext cx="1511968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968">
                  <a:extLst>
                    <a:ext uri="{9D8B030D-6E8A-4147-A177-3AD203B41FA5}">
                      <a16:colId xmlns:a16="http://schemas.microsoft.com/office/drawing/2014/main" val="1141791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네오픽셀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LED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92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/>
                        <a:t>시간 설정</a:t>
                      </a:r>
                      <a:endParaRPr lang="en-US" altLang="ko-KR" sz="1200" b="1" dirty="0"/>
                    </a:p>
                    <a:p>
                      <a:pPr algn="ctr"/>
                      <a:r>
                        <a:rPr lang="ko-KR" altLang="en-US" sz="1200" b="1" dirty="0"/>
                        <a:t>점등시간 </a:t>
                      </a:r>
                      <a:r>
                        <a:rPr lang="en-US" altLang="ko-KR" sz="1200" b="1" dirty="0"/>
                        <a:t>:  18:00</a:t>
                      </a:r>
                    </a:p>
                    <a:p>
                      <a:pPr algn="ctr"/>
                      <a:r>
                        <a:rPr lang="ko-KR" altLang="en-US" sz="1200" b="1" dirty="0"/>
                        <a:t>소등시간 </a:t>
                      </a:r>
                      <a:r>
                        <a:rPr lang="en-US" altLang="ko-KR" sz="1200" b="1" dirty="0"/>
                        <a:t>:  6:00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4129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D8656CA-1EE5-B508-3D97-91427A75B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421426"/>
              </p:ext>
            </p:extLst>
          </p:nvPr>
        </p:nvGraphicFramePr>
        <p:xfrm>
          <a:off x="2168190" y="975174"/>
          <a:ext cx="186051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517">
                  <a:extLst>
                    <a:ext uri="{9D8B030D-6E8A-4147-A177-3AD203B41FA5}">
                      <a16:colId xmlns:a16="http://schemas.microsoft.com/office/drawing/2014/main" val="1141791322"/>
                    </a:ext>
                  </a:extLst>
                </a:gridCol>
              </a:tblGrid>
              <a:tr h="320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초음파센서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92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/>
                        <a:t>물높이</a:t>
                      </a:r>
                      <a:r>
                        <a:rPr lang="ko-KR" altLang="en-US" sz="1200" b="1" dirty="0"/>
                        <a:t> 측정</a:t>
                      </a:r>
                      <a:endParaRPr lang="en-US" altLang="ko-KR" sz="1200" b="1" dirty="0"/>
                    </a:p>
                    <a:p>
                      <a:pPr algn="ctr"/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거리측정</a:t>
                      </a:r>
                      <a:r>
                        <a:rPr lang="en-US" altLang="ko-KR" sz="1200" b="1" dirty="0"/>
                        <a:t>)</a:t>
                      </a:r>
                    </a:p>
                    <a:p>
                      <a:pPr algn="ctr"/>
                      <a:r>
                        <a:rPr lang="en-US" altLang="ko-KR" sz="1200" b="1" dirty="0"/>
                        <a:t>3CM </a:t>
                      </a:r>
                      <a:r>
                        <a:rPr lang="ko-KR" altLang="en-US" sz="1200" b="1" dirty="0"/>
                        <a:t>이하일때 </a:t>
                      </a:r>
                      <a:endParaRPr lang="en-US" altLang="ko-KR" sz="1200" b="1" dirty="0"/>
                    </a:p>
                    <a:p>
                      <a:pPr algn="ctr"/>
                      <a:r>
                        <a:rPr lang="en-US" altLang="ko-KR" sz="1200" b="1" dirty="0"/>
                        <a:t>LED </a:t>
                      </a:r>
                      <a:r>
                        <a:rPr lang="ko-KR" altLang="en-US" sz="1200" b="1" dirty="0"/>
                        <a:t>작동</a:t>
                      </a:r>
                      <a:r>
                        <a:rPr lang="en-US" altLang="ko-KR" sz="1200" b="1" dirty="0"/>
                        <a:t>!</a:t>
                      </a:r>
                    </a:p>
                    <a:p>
                      <a:pPr algn="ctr"/>
                      <a:r>
                        <a:rPr lang="ko-KR" altLang="en-US" sz="1200" b="1" dirty="0"/>
                        <a:t>물통높이 </a:t>
                      </a:r>
                      <a:r>
                        <a:rPr lang="en-US" altLang="ko-KR" sz="1200" b="1" dirty="0"/>
                        <a:t>– </a:t>
                      </a:r>
                      <a:r>
                        <a:rPr lang="ko-KR" altLang="en-US" sz="1200" b="1" dirty="0"/>
                        <a:t>초음파 센서 특정거리</a:t>
                      </a:r>
                      <a:r>
                        <a:rPr lang="en-US" altLang="ko-KR" sz="1200" b="1" dirty="0"/>
                        <a:t>=</a:t>
                      </a:r>
                      <a:r>
                        <a:rPr lang="ko-KR" altLang="en-US" sz="1200" b="1" dirty="0" err="1"/>
                        <a:t>물높이</a:t>
                      </a:r>
                      <a:r>
                        <a:rPr lang="ko-KR" altLang="en-US" sz="1200" b="1" dirty="0"/>
                        <a:t> </a:t>
                      </a:r>
                      <a:endParaRPr lang="en-US" altLang="ko-KR" sz="1200" b="1" dirty="0"/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4129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F61A860-FA48-83AF-CC34-9D2A91E18018}"/>
              </a:ext>
            </a:extLst>
          </p:cNvPr>
          <p:cNvSpPr txBox="1"/>
          <p:nvPr/>
        </p:nvSpPr>
        <p:spPr>
          <a:xfrm>
            <a:off x="2735609" y="194855"/>
            <a:ext cx="3672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코드</a:t>
            </a:r>
            <a:r>
              <a:rPr lang="en-US" altLang="ko-KR" sz="3000" b="1" dirty="0">
                <a:latin typeface="+mj-ea"/>
                <a:ea typeface="+mj-ea"/>
              </a:rPr>
              <a:t>(</a:t>
            </a:r>
            <a:r>
              <a:rPr lang="ko-KR" altLang="en-US" sz="3000" b="1" dirty="0" err="1">
                <a:latin typeface="+mj-ea"/>
                <a:ea typeface="+mj-ea"/>
              </a:rPr>
              <a:t>아두이노</a:t>
            </a:r>
            <a:r>
              <a:rPr lang="en-US" altLang="ko-KR" sz="3000" b="1" dirty="0">
                <a:latin typeface="+mj-ea"/>
                <a:ea typeface="+mj-ea"/>
              </a:rPr>
              <a:t>)</a:t>
            </a:r>
            <a:r>
              <a:rPr lang="ko-KR" altLang="en-US" sz="3000" b="1" dirty="0">
                <a:latin typeface="+mj-ea"/>
                <a:ea typeface="+mj-ea"/>
              </a:rPr>
              <a:t> 구상</a:t>
            </a:r>
          </a:p>
        </p:txBody>
      </p:sp>
    </p:spTree>
    <p:extLst>
      <p:ext uri="{BB962C8B-B14F-4D97-AF65-F5344CB8AC3E}">
        <p14:creationId xmlns:p14="http://schemas.microsoft.com/office/powerpoint/2010/main" val="58437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E7E4B-4D15-3173-4312-1A2352D3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044F4C9-7405-D018-44CA-AE865CF3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326" y="926119"/>
            <a:ext cx="3878910" cy="209084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B6164F-39E1-2974-EFC0-413B98EE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326" y="3167101"/>
            <a:ext cx="2929803" cy="308553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205581E-BE95-14BF-027D-2597524B3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428" y="5128047"/>
            <a:ext cx="1380693" cy="950807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4B9BD45-D264-5B7F-4B32-DCA441295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98"/>
              </p:ext>
            </p:extLst>
          </p:nvPr>
        </p:nvGraphicFramePr>
        <p:xfrm>
          <a:off x="2140555" y="4001565"/>
          <a:ext cx="1511968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968">
                  <a:extLst>
                    <a:ext uri="{9D8B030D-6E8A-4147-A177-3AD203B41FA5}">
                      <a16:colId xmlns:a16="http://schemas.microsoft.com/office/drawing/2014/main" val="1141791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블루투스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92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APPinventor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를 사용하여 수동제어 가능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모바일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APP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연결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4129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173A7E5-8759-2404-A762-AE2310610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95801"/>
              </p:ext>
            </p:extLst>
          </p:nvPr>
        </p:nvGraphicFramePr>
        <p:xfrm>
          <a:off x="1458764" y="1618479"/>
          <a:ext cx="2180332" cy="7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0332">
                  <a:extLst>
                    <a:ext uri="{9D8B030D-6E8A-4147-A177-3AD203B41FA5}">
                      <a16:colId xmlns:a16="http://schemas.microsoft.com/office/drawing/2014/main" val="1141791322"/>
                    </a:ext>
                  </a:extLst>
                </a:gridCol>
              </a:tblGrid>
              <a:tr h="320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대기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온습도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측정센서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92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실시간   출력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41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712582-9733-3D1F-EA1E-75B90A3DD75F}"/>
              </a:ext>
            </a:extLst>
          </p:cNvPr>
          <p:cNvSpPr txBox="1"/>
          <p:nvPr/>
        </p:nvSpPr>
        <p:spPr>
          <a:xfrm>
            <a:off x="2735609" y="194855"/>
            <a:ext cx="3672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코드</a:t>
            </a:r>
            <a:r>
              <a:rPr lang="en-US" altLang="ko-KR" sz="3000" b="1" dirty="0">
                <a:latin typeface="+mj-ea"/>
                <a:ea typeface="+mj-ea"/>
              </a:rPr>
              <a:t>(</a:t>
            </a:r>
            <a:r>
              <a:rPr lang="ko-KR" altLang="en-US" sz="3000" b="1" dirty="0" err="1">
                <a:latin typeface="+mj-ea"/>
                <a:ea typeface="+mj-ea"/>
              </a:rPr>
              <a:t>아두이노</a:t>
            </a:r>
            <a:r>
              <a:rPr lang="en-US" altLang="ko-KR" sz="3000" b="1" dirty="0">
                <a:latin typeface="+mj-ea"/>
                <a:ea typeface="+mj-ea"/>
              </a:rPr>
              <a:t>)</a:t>
            </a:r>
            <a:r>
              <a:rPr lang="ko-KR" altLang="en-US" sz="3000" b="1" dirty="0">
                <a:latin typeface="+mj-ea"/>
                <a:ea typeface="+mj-ea"/>
              </a:rPr>
              <a:t> 구상</a:t>
            </a:r>
          </a:p>
        </p:txBody>
      </p:sp>
    </p:spTree>
    <p:extLst>
      <p:ext uri="{BB962C8B-B14F-4D97-AF65-F5344CB8AC3E}">
        <p14:creationId xmlns:p14="http://schemas.microsoft.com/office/powerpoint/2010/main" val="3527686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7E0E8-E1C7-4F92-81F5-9F64CB8B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723323-A271-9833-8EF2-99695C14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7" y="5477468"/>
            <a:ext cx="2252030" cy="923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34E488-CC6E-FD2F-2C93-87882CAEDF2C}"/>
              </a:ext>
            </a:extLst>
          </p:cNvPr>
          <p:cNvSpPr txBox="1"/>
          <p:nvPr/>
        </p:nvSpPr>
        <p:spPr>
          <a:xfrm>
            <a:off x="2927969" y="194855"/>
            <a:ext cx="3288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코드</a:t>
            </a:r>
            <a:r>
              <a:rPr lang="en-US" altLang="ko-KR" sz="3000" b="1" dirty="0">
                <a:latin typeface="+mj-ea"/>
                <a:ea typeface="+mj-ea"/>
              </a:rPr>
              <a:t>(</a:t>
            </a:r>
            <a:r>
              <a:rPr lang="ko-KR" altLang="en-US" sz="3000" b="1" dirty="0" err="1">
                <a:latin typeface="+mj-ea"/>
                <a:ea typeface="+mj-ea"/>
              </a:rPr>
              <a:t>인벤터</a:t>
            </a:r>
            <a:r>
              <a:rPr lang="en-US" altLang="ko-KR" sz="3000" b="1" dirty="0">
                <a:latin typeface="+mj-ea"/>
                <a:ea typeface="+mj-ea"/>
              </a:rPr>
              <a:t>)</a:t>
            </a:r>
            <a:r>
              <a:rPr lang="ko-KR" altLang="en-US" sz="3000" b="1" dirty="0">
                <a:latin typeface="+mj-ea"/>
                <a:ea typeface="+mj-ea"/>
              </a:rPr>
              <a:t> 구상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27" y="1193801"/>
            <a:ext cx="3713147" cy="406522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2" y="1193802"/>
            <a:ext cx="3732548" cy="406522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84919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0504B17-3F13-F441-685B-1FAC9A88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92" y="4619137"/>
            <a:ext cx="1298041" cy="15545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26" y="1583104"/>
            <a:ext cx="3943646" cy="300688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015459"/>
              </p:ext>
            </p:extLst>
          </p:nvPr>
        </p:nvGraphicFramePr>
        <p:xfrm>
          <a:off x="409644" y="872394"/>
          <a:ext cx="4162356" cy="49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356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4987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나는 식물만 키우면 금방 죽어버려 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!!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2090" marR="132090" marT="66045" marB="6604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081193"/>
              </p:ext>
            </p:extLst>
          </p:nvPr>
        </p:nvGraphicFramePr>
        <p:xfrm>
          <a:off x="4699833" y="5536205"/>
          <a:ext cx="3838791" cy="66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8791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601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선물 받았는데 금방 죽어버리네  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분명히 물 많이 줬는데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!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7981" marR="117981" marT="58990" marB="5899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020" y="2121317"/>
            <a:ext cx="3317604" cy="3236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A6392-FB24-4BCB-48B0-64CFDAB9F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538305"/>
            <a:ext cx="1298040" cy="14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9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30" y="535010"/>
            <a:ext cx="3018970" cy="27569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0" y="3690954"/>
            <a:ext cx="2823443" cy="26052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522" y="4063653"/>
            <a:ext cx="2922011" cy="2232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108" y="484197"/>
            <a:ext cx="3343556" cy="3245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7CA624-03C0-3D82-65C3-BD2716219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351" y="2222500"/>
            <a:ext cx="1901904" cy="253293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3D06D67A-82A5-B5F6-647D-A01D1C08B8A8}"/>
              </a:ext>
            </a:extLst>
          </p:cNvPr>
          <p:cNvSpPr/>
          <p:nvPr/>
        </p:nvSpPr>
        <p:spPr>
          <a:xfrm>
            <a:off x="2716555" y="4828695"/>
            <a:ext cx="3710891" cy="70250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SNS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활용으로 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각파트별 작업구간 코드작성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 공유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8B9895-B863-A268-9509-8AE83ACA140B}"/>
              </a:ext>
            </a:extLst>
          </p:cNvPr>
          <p:cNvGrpSpPr/>
          <p:nvPr/>
        </p:nvGrpSpPr>
        <p:grpSpPr>
          <a:xfrm>
            <a:off x="4775758" y="2235522"/>
            <a:ext cx="1593752" cy="2532930"/>
            <a:chOff x="4655875" y="1531620"/>
            <a:chExt cx="2066925" cy="365900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4F96CC2-B460-6081-E507-8170CE2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5875" y="1531620"/>
              <a:ext cx="2066925" cy="36590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8DC822-47F7-1FBC-F207-D6F4F0110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19" b="-630"/>
            <a:stretch/>
          </p:blipFill>
          <p:spPr>
            <a:xfrm>
              <a:off x="4792643" y="1737360"/>
              <a:ext cx="1793989" cy="334666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58076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64BF5-D24D-67F4-5737-50F147F9E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DBF411-0942-775C-F154-BBF257EA6B6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88" y="884344"/>
            <a:ext cx="25200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D3850-C448-1566-F663-63F84266113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14736"/>
            <a:ext cx="25200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0DBA74-54E6-E018-A19E-561C4CACF9C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01" y="3690031"/>
            <a:ext cx="252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9DECD1-5452-400D-5C56-53A725026F8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21830" y="3690031"/>
            <a:ext cx="2520000" cy="2520000"/>
          </a:xfrm>
          <a:prstGeom prst="rect">
            <a:avLst/>
          </a:prstGeom>
        </p:spPr>
      </p:pic>
      <p:sp>
        <p:nvSpPr>
          <p:cNvPr id="9" name="모서리가 둥근 직사각형 17">
            <a:extLst>
              <a:ext uri="{FF2B5EF4-FFF2-40B4-BE49-F238E27FC236}">
                <a16:creationId xmlns:a16="http://schemas.microsoft.com/office/drawing/2014/main" id="{6D2B5073-06B7-CEE8-18C0-EB17857E6F36}"/>
              </a:ext>
            </a:extLst>
          </p:cNvPr>
          <p:cNvSpPr/>
          <p:nvPr/>
        </p:nvSpPr>
        <p:spPr>
          <a:xfrm>
            <a:off x="3400531" y="3007926"/>
            <a:ext cx="959153" cy="42681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+mn-ea"/>
              </a:rPr>
              <a:t>정면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모서리가 둥근 직사각형 17">
            <a:extLst>
              <a:ext uri="{FF2B5EF4-FFF2-40B4-BE49-F238E27FC236}">
                <a16:creationId xmlns:a16="http://schemas.microsoft.com/office/drawing/2014/main" id="{D30A714C-C6E3-E729-1270-B444A47200A4}"/>
              </a:ext>
            </a:extLst>
          </p:cNvPr>
          <p:cNvSpPr/>
          <p:nvPr/>
        </p:nvSpPr>
        <p:spPr>
          <a:xfrm>
            <a:off x="6132847" y="5783221"/>
            <a:ext cx="959153" cy="42681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우측면</a:t>
            </a:r>
          </a:p>
        </p:txBody>
      </p:sp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EEF1C914-90B5-589F-CBE1-D6BB71A4232A}"/>
              </a:ext>
            </a:extLst>
          </p:cNvPr>
          <p:cNvSpPr/>
          <p:nvPr/>
        </p:nvSpPr>
        <p:spPr>
          <a:xfrm>
            <a:off x="6156839" y="3007926"/>
            <a:ext cx="959153" cy="42681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좌측면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7">
            <a:extLst>
              <a:ext uri="{FF2B5EF4-FFF2-40B4-BE49-F238E27FC236}">
                <a16:creationId xmlns:a16="http://schemas.microsoft.com/office/drawing/2014/main" id="{17E1F022-9019-0353-9B8C-A447CB3ED74F}"/>
              </a:ext>
            </a:extLst>
          </p:cNvPr>
          <p:cNvSpPr/>
          <p:nvPr/>
        </p:nvSpPr>
        <p:spPr>
          <a:xfrm>
            <a:off x="3400531" y="5754673"/>
            <a:ext cx="959153" cy="42681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배면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FA6624-F231-41D0-6961-0647DFF07486}"/>
              </a:ext>
            </a:extLst>
          </p:cNvPr>
          <p:cNvSpPr txBox="1"/>
          <p:nvPr/>
        </p:nvSpPr>
        <p:spPr>
          <a:xfrm>
            <a:off x="3902594" y="194855"/>
            <a:ext cx="1338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914725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312BB-97AB-0DEE-1489-3E1790A0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1D3C75-9C2B-5EE1-57B4-ED92804490C0}"/>
              </a:ext>
            </a:extLst>
          </p:cNvPr>
          <p:cNvSpPr txBox="1">
            <a:spLocks/>
          </p:cNvSpPr>
          <p:nvPr/>
        </p:nvSpPr>
        <p:spPr>
          <a:xfrm>
            <a:off x="2929871" y="2856321"/>
            <a:ext cx="3209925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작동 영상</a:t>
            </a:r>
          </a:p>
        </p:txBody>
      </p:sp>
    </p:spTree>
    <p:extLst>
      <p:ext uri="{BB962C8B-B14F-4D97-AF65-F5344CB8AC3E}">
        <p14:creationId xmlns:p14="http://schemas.microsoft.com/office/powerpoint/2010/main" val="30469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AD62A8-73F6-11C7-02CB-02D6C51D507C}"/>
              </a:ext>
            </a:extLst>
          </p:cNvPr>
          <p:cNvSpPr txBox="1"/>
          <p:nvPr/>
        </p:nvSpPr>
        <p:spPr>
          <a:xfrm>
            <a:off x="3710234" y="19485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F0E8B-2431-5FDD-F209-BFFFF33A3D5C}"/>
              </a:ext>
            </a:extLst>
          </p:cNvPr>
          <p:cNvSpPr txBox="1"/>
          <p:nvPr/>
        </p:nvSpPr>
        <p:spPr>
          <a:xfrm>
            <a:off x="2252900" y="1518830"/>
            <a:ext cx="5598007" cy="454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1. </a:t>
            </a:r>
            <a:r>
              <a:rPr lang="ko-KR" altLang="en-US" sz="2400" b="1" dirty="0">
                <a:highlight>
                  <a:srgbClr val="FFFF00"/>
                </a:highlight>
                <a:latin typeface="+mn-ea"/>
              </a:rPr>
              <a:t>사용자의 수동 관리 부담 해소</a:t>
            </a:r>
          </a:p>
          <a:p>
            <a:pPr>
              <a:lnSpc>
                <a:spcPct val="250000"/>
              </a:lnSpc>
            </a:pP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2. </a:t>
            </a:r>
            <a:r>
              <a:rPr lang="ko-KR" altLang="en-US" sz="2400" b="1" dirty="0">
                <a:highlight>
                  <a:srgbClr val="FFFF00"/>
                </a:highlight>
                <a:latin typeface="+mn-ea"/>
              </a:rPr>
              <a:t>식물 생장률 향상</a:t>
            </a:r>
          </a:p>
          <a:p>
            <a:pPr>
              <a:lnSpc>
                <a:spcPct val="250000"/>
              </a:lnSpc>
            </a:pP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3. </a:t>
            </a:r>
            <a:r>
              <a:rPr lang="ko-KR" altLang="en-US" sz="2400" b="1" dirty="0">
                <a:highlight>
                  <a:srgbClr val="FFFF00"/>
                </a:highlight>
                <a:latin typeface="+mn-ea"/>
              </a:rPr>
              <a:t>다양한 센서</a:t>
            </a: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sz="2400" b="1" dirty="0">
                <a:highlight>
                  <a:srgbClr val="FFFF00"/>
                </a:highlight>
                <a:latin typeface="+mn-ea"/>
              </a:rPr>
              <a:t>온도</a:t>
            </a: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2400" b="1" dirty="0">
                <a:highlight>
                  <a:srgbClr val="FFFF00"/>
                </a:highlight>
                <a:latin typeface="+mn-ea"/>
              </a:rPr>
              <a:t>조도</a:t>
            </a: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2400" b="1" dirty="0">
                <a:highlight>
                  <a:srgbClr val="FFFF00"/>
                </a:highlight>
                <a:latin typeface="+mn-ea"/>
              </a:rPr>
              <a:t>로 확장 가능</a:t>
            </a:r>
          </a:p>
          <a:p>
            <a:pPr>
              <a:lnSpc>
                <a:spcPct val="250000"/>
              </a:lnSpc>
            </a:pP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4. </a:t>
            </a:r>
            <a:r>
              <a:rPr lang="ko-KR" altLang="en-US" sz="2400" b="1" dirty="0">
                <a:highlight>
                  <a:srgbClr val="FFFF00"/>
                </a:highlight>
                <a:latin typeface="+mn-ea"/>
              </a:rPr>
              <a:t>간소화</a:t>
            </a: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sz="2400" b="1" dirty="0">
                <a:highlight>
                  <a:srgbClr val="FFFF00"/>
                </a:highlight>
                <a:latin typeface="+mn-ea"/>
              </a:rPr>
              <a:t>제품화</a:t>
            </a: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2400" b="1" dirty="0">
                <a:highlight>
                  <a:srgbClr val="FFFF00"/>
                </a:highlight>
                <a:latin typeface="+mn-ea"/>
              </a:rPr>
              <a:t>다양한 크기변경</a:t>
            </a:r>
            <a:r>
              <a:rPr lang="en-US" altLang="ko-KR" sz="2400" b="1" dirty="0">
                <a:highlight>
                  <a:srgbClr val="FFFF00"/>
                </a:highlight>
                <a:latin typeface="+mn-ea"/>
              </a:rPr>
              <a:t>)</a:t>
            </a:r>
          </a:p>
          <a:p>
            <a:pPr>
              <a:lnSpc>
                <a:spcPct val="250000"/>
              </a:lnSpc>
            </a:pPr>
            <a:endParaRPr lang="ko-KR" altLang="en-US" sz="2400" b="1" dirty="0">
              <a:highlight>
                <a:srgbClr val="FFFF00"/>
              </a:highlight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7351"/>
            <a:ext cx="8229600" cy="30099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+mn-ea"/>
              </a:rPr>
              <a:t>1. </a:t>
            </a:r>
            <a:r>
              <a:rPr lang="ko-KR" altLang="en-US" sz="2200" b="1" dirty="0">
                <a:highlight>
                  <a:srgbClr val="FFFF00"/>
                </a:highlight>
                <a:latin typeface="+mn-ea"/>
              </a:rPr>
              <a:t>배선 문제 </a:t>
            </a:r>
            <a:r>
              <a:rPr lang="en-US" altLang="ko-KR" sz="2200" b="1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2200" b="1" dirty="0">
                <a:highlight>
                  <a:srgbClr val="FFFF00"/>
                </a:highlight>
                <a:latin typeface="+mn-ea"/>
              </a:rPr>
              <a:t>접지 불량 </a:t>
            </a:r>
            <a:r>
              <a:rPr lang="en-US" altLang="ko-KR" sz="2200" b="1" dirty="0">
                <a:highlight>
                  <a:srgbClr val="FFFF00"/>
                </a:highlight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200" b="1" dirty="0">
                <a:highlight>
                  <a:srgbClr val="FFFF00"/>
                </a:highlight>
                <a:latin typeface="+mn-ea"/>
                <a:sym typeface="Wingdings" panose="05000000000000000000" pitchFamily="2" charset="2"/>
              </a:rPr>
              <a:t>배선정리 개선</a:t>
            </a:r>
            <a:endParaRPr lang="en-US" altLang="ko-KR" sz="1600" b="1" dirty="0">
              <a:highlight>
                <a:srgbClr val="FFFF00"/>
              </a:highlight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	(</a:t>
            </a:r>
            <a:r>
              <a:rPr lang="ko-KR" altLang="en-US" sz="1600" b="1" dirty="0">
                <a:latin typeface="+mn-ea"/>
              </a:rPr>
              <a:t>좁은 형식으로 제작된 형태로인하여  배선 배치가 어려웠고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손으로만 꼽아서    </a:t>
            </a:r>
            <a:r>
              <a:rPr lang="en-US" altLang="ko-KR" sz="1600" b="1" dirty="0">
                <a:latin typeface="+mn-ea"/>
              </a:rPr>
              <a:t>	</a:t>
            </a:r>
            <a:r>
              <a:rPr lang="ko-KR" altLang="en-US" sz="1600" b="1" dirty="0">
                <a:latin typeface="+mn-ea"/>
              </a:rPr>
              <a:t>사용하는 접지부분이 불안정함</a:t>
            </a:r>
            <a:r>
              <a:rPr lang="en-US" altLang="ko-KR" sz="1600" b="1" dirty="0">
                <a:latin typeface="+mn-ea"/>
              </a:rPr>
              <a:t>) </a:t>
            </a: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2. </a:t>
            </a:r>
            <a:r>
              <a:rPr lang="ko-KR" altLang="en-US" sz="2200" b="1" dirty="0">
                <a:highlight>
                  <a:srgbClr val="FFFF00"/>
                </a:highlight>
                <a:latin typeface="+mn-ea"/>
              </a:rPr>
              <a:t>코드구성 후 코드 충돌로 인한 동작 불량 </a:t>
            </a:r>
            <a:r>
              <a:rPr lang="en-US" altLang="ko-KR" sz="2200" b="1" dirty="0">
                <a:highlight>
                  <a:srgbClr val="FFFF00"/>
                </a:highlight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200" b="1" dirty="0" smtClean="0">
                <a:highlight>
                  <a:srgbClr val="FFFF00"/>
                </a:highlight>
                <a:latin typeface="+mn-ea"/>
                <a:sym typeface="Wingdings" panose="05000000000000000000" pitchFamily="2" charset="2"/>
              </a:rPr>
              <a:t>소프트웨어의 동작 우선순위 확인</a:t>
            </a:r>
            <a:r>
              <a:rPr lang="en-US" altLang="ko-KR" sz="2200" b="1" dirty="0" smtClean="0">
                <a:highlight>
                  <a:srgbClr val="FFFF00"/>
                </a:highlight>
                <a:latin typeface="+mn-ea"/>
                <a:sym typeface="Wingdings" panose="05000000000000000000" pitchFamily="2" charset="2"/>
              </a:rPr>
              <a:t>  </a:t>
            </a:r>
            <a:endParaRPr lang="en-US" altLang="ko-KR" sz="1600" b="1" dirty="0">
              <a:highlight>
                <a:srgbClr val="FFFF00"/>
              </a:highlight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	(</a:t>
            </a:r>
            <a:r>
              <a:rPr lang="ko-KR" altLang="en-US" sz="1600" b="1" dirty="0">
                <a:latin typeface="+mn-ea"/>
              </a:rPr>
              <a:t>원인분석 하는 시간이 오래 걸림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3. </a:t>
            </a:r>
            <a:r>
              <a:rPr lang="ko-KR" altLang="en-US" sz="2200" b="1" dirty="0">
                <a:highlight>
                  <a:srgbClr val="FFFF00"/>
                </a:highlight>
                <a:latin typeface="+mn-ea"/>
              </a:rPr>
              <a:t>마감의 대한 문제</a:t>
            </a:r>
            <a:r>
              <a:rPr lang="en-US" altLang="ko-KR" sz="2200" b="1" dirty="0">
                <a:highlight>
                  <a:srgbClr val="FFFF00"/>
                </a:highlight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200" b="1" dirty="0" smtClean="0">
                <a:highlight>
                  <a:srgbClr val="FFFF00"/>
                </a:highlight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200" b="1" dirty="0" smtClean="0">
                <a:highlight>
                  <a:srgbClr val="FFFF00"/>
                </a:highlight>
                <a:latin typeface="+mn-ea"/>
                <a:sym typeface="Wingdings" panose="05000000000000000000" pitchFamily="2" charset="2"/>
              </a:rPr>
              <a:t>사전계획에 좀더 신경쓰기</a:t>
            </a:r>
            <a:r>
              <a:rPr lang="ko-KR" altLang="en-US" sz="2200" b="1" dirty="0" smtClean="0">
                <a:highlight>
                  <a:srgbClr val="FFFF00"/>
                </a:highlight>
                <a:latin typeface="+mn-ea"/>
              </a:rPr>
              <a:t> </a:t>
            </a:r>
            <a:endParaRPr lang="en-US" altLang="ko-KR" sz="1600" b="1" dirty="0">
              <a:highlight>
                <a:srgbClr val="FFFF00"/>
              </a:highlight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	(</a:t>
            </a:r>
            <a:r>
              <a:rPr lang="ko-KR" altLang="en-US" sz="1600" b="1" dirty="0">
                <a:latin typeface="+mn-ea"/>
              </a:rPr>
              <a:t>적정 금액을 신경 써야 하는 상황에서 제작의 질을 높이기가  어려웠다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	</a:t>
            </a:r>
            <a:r>
              <a:rPr lang="ko-KR" altLang="en-US" sz="1600" b="1" dirty="0">
                <a:latin typeface="+mn-ea"/>
              </a:rPr>
              <a:t>원형으로 이쁘게 구멍을 뚫는 등 </a:t>
            </a:r>
            <a:r>
              <a:rPr lang="ko-KR" altLang="en-US" sz="1600" b="1" dirty="0" err="1">
                <a:latin typeface="+mn-ea"/>
              </a:rPr>
              <a:t>제작중</a:t>
            </a:r>
            <a:r>
              <a:rPr lang="ko-KR" altLang="en-US" sz="1600" b="1" dirty="0">
                <a:latin typeface="+mn-ea"/>
              </a:rPr>
              <a:t> 난해한 부분들</a:t>
            </a:r>
            <a:r>
              <a:rPr lang="en-US" altLang="ko-KR" sz="1600" b="1" dirty="0">
                <a:latin typeface="+mn-ea"/>
              </a:rPr>
              <a:t>)</a:t>
            </a:r>
          </a:p>
        </p:txBody>
      </p:sp>
      <p:sp>
        <p:nvSpPr>
          <p:cNvPr id="6" name="모서리가 둥근 직사각형 17">
            <a:extLst>
              <a:ext uri="{FF2B5EF4-FFF2-40B4-BE49-F238E27FC236}">
                <a16:creationId xmlns:a16="http://schemas.microsoft.com/office/drawing/2014/main" id="{BD396885-AA23-7B79-A68B-3B46465C8C24}"/>
              </a:ext>
            </a:extLst>
          </p:cNvPr>
          <p:cNvSpPr/>
          <p:nvPr/>
        </p:nvSpPr>
        <p:spPr>
          <a:xfrm>
            <a:off x="1100137" y="5353048"/>
            <a:ext cx="7128097" cy="96871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경험부족으로 인한 실패</a:t>
            </a: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실행도 중요하지만 계획의 단계가 중요하다는 것을 느낌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46CD3-709B-B487-7CE4-9598196CA81D}"/>
              </a:ext>
            </a:extLst>
          </p:cNvPr>
          <p:cNvSpPr txBox="1"/>
          <p:nvPr/>
        </p:nvSpPr>
        <p:spPr>
          <a:xfrm>
            <a:off x="3275021" y="194855"/>
            <a:ext cx="25939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한계점</a:t>
            </a:r>
            <a:r>
              <a:rPr lang="en-US" altLang="ko-KR" sz="3000" b="1" dirty="0">
                <a:latin typeface="+mj-ea"/>
                <a:ea typeface="+mj-ea"/>
              </a:rPr>
              <a:t>,</a:t>
            </a:r>
            <a:r>
              <a:rPr lang="ko-KR" altLang="en-US" sz="3000" b="1" dirty="0">
                <a:latin typeface="+mj-ea"/>
                <a:ea typeface="+mj-ea"/>
              </a:rPr>
              <a:t>문제점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6D682-0D30-DBA7-D4F8-63117E93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557BB0-D214-EBE4-0867-9DD9D9531D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KakaoTalk_20250704_001336336">
            <a:hlinkClick r:id="" action="ppaction://media"/>
            <a:extLst>
              <a:ext uri="{FF2B5EF4-FFF2-40B4-BE49-F238E27FC236}">
                <a16:creationId xmlns:a16="http://schemas.microsoft.com/office/drawing/2014/main" id="{4F64B040-6A7B-6E9D-A4F3-6EBD175AA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930" y="711199"/>
            <a:ext cx="9185930" cy="5167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980376-ABE0-8261-D2D4-88B24E46CAFB}"/>
              </a:ext>
            </a:extLst>
          </p:cNvPr>
          <p:cNvSpPr txBox="1"/>
          <p:nvPr/>
        </p:nvSpPr>
        <p:spPr>
          <a:xfrm>
            <a:off x="3271517" y="6436178"/>
            <a:ext cx="2884123" cy="10125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엔딩 크레딧 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Open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CV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로 제작한 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짧은 영상 입니다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김대근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 algn="ctr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 algn="ctr">
              <a:buAutoNum type="arabicPeriod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이상택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황영훈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성재현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김도경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55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88" y="2645035"/>
            <a:ext cx="2322281" cy="22809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38" y="1761520"/>
            <a:ext cx="3143250" cy="2162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63" y="2726681"/>
            <a:ext cx="2781300" cy="2352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8BF2AC-723E-481E-FD60-CE742F968828}"/>
              </a:ext>
            </a:extLst>
          </p:cNvPr>
          <p:cNvSpPr txBox="1"/>
          <p:nvPr/>
        </p:nvSpPr>
        <p:spPr>
          <a:xfrm>
            <a:off x="3214897" y="194855"/>
            <a:ext cx="2714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+mj-ea"/>
                <a:ea typeface="+mj-ea"/>
              </a:rPr>
              <a:t>원인 </a:t>
            </a:r>
            <a:r>
              <a:rPr lang="en-US" altLang="ko-KR" sz="4000" b="1" dirty="0">
                <a:latin typeface="+mj-ea"/>
                <a:ea typeface="+mj-ea"/>
              </a:rPr>
              <a:t>3</a:t>
            </a:r>
            <a:r>
              <a:rPr lang="ko-KR" altLang="en-US" sz="4000" b="1" dirty="0">
                <a:latin typeface="+mj-ea"/>
                <a:ea typeface="+mj-ea"/>
              </a:rPr>
              <a:t>가지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7F961DD-1CAD-061A-7CBF-3CFDADB83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908844"/>
              </p:ext>
            </p:extLst>
          </p:nvPr>
        </p:nvGraphicFramePr>
        <p:xfrm>
          <a:off x="191337" y="5060503"/>
          <a:ext cx="27813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marL="457200" indent="-457200" algn="ctr">
                        <a:buAutoNum type="arabicPeriod"/>
                      </a:pP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지식부족으로 인한 </a:t>
                      </a:r>
                      <a:endParaRPr lang="en-US" altLang="ko-KR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부적절한 관리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663B1B1-CA0F-5326-396C-B6ADFFA07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597275"/>
              </p:ext>
            </p:extLst>
          </p:nvPr>
        </p:nvGraphicFramePr>
        <p:xfrm>
          <a:off x="3181295" y="3996310"/>
          <a:ext cx="27813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2. 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귀차니즘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B1F7DC-2DFB-2146-196E-315F8299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755748"/>
              </p:ext>
            </p:extLst>
          </p:nvPr>
        </p:nvGraphicFramePr>
        <p:xfrm>
          <a:off x="6171363" y="5060503"/>
          <a:ext cx="27813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50894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3. 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바쁜 일상으로 인한 관리소홀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79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FA032D5-251E-6B03-3EAB-B629C7E9E3B1}"/>
              </a:ext>
            </a:extLst>
          </p:cNvPr>
          <p:cNvGrpSpPr/>
          <p:nvPr/>
        </p:nvGrpSpPr>
        <p:grpSpPr>
          <a:xfrm>
            <a:off x="1227326" y="1826831"/>
            <a:ext cx="6735219" cy="4653184"/>
            <a:chOff x="932406" y="1510564"/>
            <a:chExt cx="7191426" cy="496836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7C84A63-93D7-5226-411B-E5DCB081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4796" y="1510564"/>
              <a:ext cx="2437311" cy="4968365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33B175-8F77-AEDE-B7DC-5294D8D70A0E}"/>
                </a:ext>
              </a:extLst>
            </p:cNvPr>
            <p:cNvGrpSpPr/>
            <p:nvPr/>
          </p:nvGrpSpPr>
          <p:grpSpPr>
            <a:xfrm>
              <a:off x="5386591" y="2706591"/>
              <a:ext cx="1615650" cy="1241754"/>
              <a:chOff x="5386591" y="2706591"/>
              <a:chExt cx="1615650" cy="1241754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5386591" y="2817779"/>
                <a:ext cx="1615650" cy="1130566"/>
                <a:chOff x="5255464" y="1899824"/>
                <a:chExt cx="1538136" cy="1076325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5255464" y="1899824"/>
                  <a:ext cx="1076325" cy="107632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Content Placeholder 2"/>
                <p:cNvSpPr txBox="1">
                  <a:spLocks/>
                </p:cNvSpPr>
                <p:nvPr/>
              </p:nvSpPr>
              <p:spPr>
                <a:xfrm>
                  <a:off x="5255464" y="2183345"/>
                  <a:ext cx="1538136" cy="696913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ko-KR" altLang="en-US" sz="2500" b="1" dirty="0">
                      <a:solidFill>
                        <a:schemeClr val="bg1"/>
                      </a:solidFill>
                    </a:rPr>
                    <a:t>편의성</a:t>
                  </a:r>
                  <a:endParaRPr lang="en-US" sz="25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6023945" y="2706591"/>
                <a:ext cx="340941" cy="340941"/>
                <a:chOff x="6581041" y="1857375"/>
                <a:chExt cx="1106367" cy="1106367"/>
              </a:xfrm>
            </p:grpSpPr>
            <p:sp>
              <p:nvSpPr>
                <p:cNvPr id="31" name="직사각형 30"/>
                <p:cNvSpPr/>
                <p:nvPr/>
              </p:nvSpPr>
              <p:spPr>
                <a:xfrm>
                  <a:off x="6991350" y="1857375"/>
                  <a:ext cx="276225" cy="110636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 rot="5400000">
                  <a:off x="6996112" y="1874157"/>
                  <a:ext cx="276225" cy="110636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06B1449-D654-78AC-8028-072604DD5577}"/>
                </a:ext>
              </a:extLst>
            </p:cNvPr>
            <p:cNvGrpSpPr/>
            <p:nvPr/>
          </p:nvGrpSpPr>
          <p:grpSpPr>
            <a:xfrm>
              <a:off x="2187600" y="1674231"/>
              <a:ext cx="1615650" cy="1503712"/>
              <a:chOff x="1827613" y="2226629"/>
              <a:chExt cx="1615650" cy="1503712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827613" y="2299729"/>
                <a:ext cx="1615650" cy="1430612"/>
                <a:chOff x="810816" y="1731976"/>
                <a:chExt cx="1538136" cy="1361976"/>
              </a:xfrm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872508" y="1731976"/>
                  <a:ext cx="1361976" cy="1361976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Content Placeholder 2"/>
                <p:cNvSpPr txBox="1">
                  <a:spLocks/>
                </p:cNvSpPr>
                <p:nvPr/>
              </p:nvSpPr>
              <p:spPr>
                <a:xfrm>
                  <a:off x="810816" y="2072556"/>
                  <a:ext cx="1538136" cy="696913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ko-KR" altLang="en-US" sz="2500" b="1" dirty="0">
                      <a:solidFill>
                        <a:schemeClr val="bg1"/>
                      </a:solidFill>
                    </a:rPr>
                    <a:t>지속적인 관리</a:t>
                  </a:r>
                  <a:endParaRPr lang="en-US" sz="25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7" name="그룹 36"/>
              <p:cNvGrpSpPr/>
              <p:nvPr/>
            </p:nvGrpSpPr>
            <p:grpSpPr>
              <a:xfrm>
                <a:off x="2904944" y="2226629"/>
                <a:ext cx="340941" cy="340941"/>
                <a:chOff x="6581041" y="1857375"/>
                <a:chExt cx="1106367" cy="1106367"/>
              </a:xfrm>
            </p:grpSpPr>
            <p:sp>
              <p:nvSpPr>
                <p:cNvPr id="38" name="직사각형 37"/>
                <p:cNvSpPr/>
                <p:nvPr/>
              </p:nvSpPr>
              <p:spPr>
                <a:xfrm>
                  <a:off x="6991350" y="1857375"/>
                  <a:ext cx="276225" cy="110636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 rot="5400000">
                  <a:off x="6996112" y="1874157"/>
                  <a:ext cx="276225" cy="110636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406" y="4471485"/>
              <a:ext cx="2153815" cy="15006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743" y="4514557"/>
              <a:ext cx="2183089" cy="1457611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오른쪽 화살표 57"/>
            <p:cNvSpPr/>
            <p:nvPr/>
          </p:nvSpPr>
          <p:spPr>
            <a:xfrm rot="11700000">
              <a:off x="4841093" y="4651215"/>
              <a:ext cx="1129685" cy="55956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오른쪽 화살표 58"/>
            <p:cNvSpPr/>
            <p:nvPr/>
          </p:nvSpPr>
          <p:spPr>
            <a:xfrm rot="21132287">
              <a:off x="2910375" y="4588237"/>
              <a:ext cx="1129685" cy="559563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0D9BD4-756F-AFA6-266C-1C108B3A4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654509"/>
              </p:ext>
            </p:extLst>
          </p:nvPr>
        </p:nvGraphicFramePr>
        <p:xfrm>
          <a:off x="1227326" y="1050220"/>
          <a:ext cx="65722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0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388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8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IOT</a:t>
                      </a:r>
                      <a:r>
                        <a:rPr lang="ko-KR" altLang="en-US" sz="28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 기반 자동 물주기 시스템 구현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C03A7B-D227-7154-B034-ED6941898ABF}"/>
              </a:ext>
            </a:extLst>
          </p:cNvPr>
          <p:cNvSpPr txBox="1"/>
          <p:nvPr/>
        </p:nvSpPr>
        <p:spPr>
          <a:xfrm>
            <a:off x="3710226" y="19485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+mj-ea"/>
                <a:ea typeface="+mj-ea"/>
              </a:rPr>
              <a:t>해결책</a:t>
            </a:r>
          </a:p>
        </p:txBody>
      </p:sp>
    </p:spTree>
    <p:extLst>
      <p:ext uri="{BB962C8B-B14F-4D97-AF65-F5344CB8AC3E}">
        <p14:creationId xmlns:p14="http://schemas.microsoft.com/office/powerpoint/2010/main" val="2054412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46779A-A5B0-CAF8-B9F2-950050CC4789}"/>
              </a:ext>
            </a:extLst>
          </p:cNvPr>
          <p:cNvGrpSpPr/>
          <p:nvPr/>
        </p:nvGrpSpPr>
        <p:grpSpPr>
          <a:xfrm>
            <a:off x="1244461" y="1141088"/>
            <a:ext cx="6443647" cy="3738029"/>
            <a:chOff x="1705018" y="995896"/>
            <a:chExt cx="5659240" cy="328298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705018" y="3920300"/>
              <a:ext cx="2241311" cy="35858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센서 감지</a:t>
              </a: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107149" y="995896"/>
              <a:ext cx="1681264" cy="3069961"/>
              <a:chOff x="1532235" y="2106311"/>
              <a:chExt cx="1890516" cy="345205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5C2ECA7-771B-1437-75DE-052B3E477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2235" y="2106311"/>
                <a:ext cx="1693459" cy="3452051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8E70971-D07A-A051-4DE9-64F6C749C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214340">
                <a:off x="2627887" y="3318885"/>
                <a:ext cx="312445" cy="848450"/>
              </a:xfrm>
              <a:prstGeom prst="rect">
                <a:avLst/>
              </a:prstGeom>
            </p:spPr>
          </p:pic>
          <p:sp>
            <p:nvSpPr>
              <p:cNvPr id="9" name="타원 8"/>
              <p:cNvSpPr/>
              <p:nvPr/>
            </p:nvSpPr>
            <p:spPr>
              <a:xfrm>
                <a:off x="2340188" y="3188487"/>
                <a:ext cx="1082563" cy="108256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8095" y="1944692"/>
              <a:ext cx="2486163" cy="1640431"/>
            </a:xfrm>
            <a:prstGeom prst="rect">
              <a:avLst/>
            </a:prstGeom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4878095" y="3920300"/>
              <a:ext cx="2241311" cy="35858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자동 급수</a:t>
              </a:r>
              <a:endParaRPr lang="en-US" altLang="ko-KR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4078080" y="2764908"/>
              <a:ext cx="800015" cy="396269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9722F1-CDCF-16D5-912F-92D17346C022}"/>
              </a:ext>
            </a:extLst>
          </p:cNvPr>
          <p:cNvSpPr txBox="1"/>
          <p:nvPr/>
        </p:nvSpPr>
        <p:spPr>
          <a:xfrm>
            <a:off x="2883882" y="194855"/>
            <a:ext cx="33762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해결책</a:t>
            </a:r>
            <a:r>
              <a:rPr lang="en-US" altLang="ko-KR" sz="3000" b="1" dirty="0">
                <a:latin typeface="+mj-ea"/>
                <a:ea typeface="+mj-ea"/>
              </a:rPr>
              <a:t>(</a:t>
            </a:r>
            <a:r>
              <a:rPr lang="ko-KR" altLang="en-US" sz="3000" b="1" dirty="0">
                <a:latin typeface="+mj-ea"/>
                <a:ea typeface="+mj-ea"/>
              </a:rPr>
              <a:t>아이디어</a:t>
            </a:r>
            <a:r>
              <a:rPr lang="en-US" altLang="ko-KR" sz="3000" b="1" dirty="0">
                <a:latin typeface="+mj-ea"/>
                <a:ea typeface="+mj-ea"/>
              </a:rPr>
              <a:t>1)</a:t>
            </a:r>
            <a:endParaRPr lang="ko-KR" altLang="en-US" sz="3000" b="1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19910C-1545-B2AA-318E-871557F78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852923"/>
              </p:ext>
            </p:extLst>
          </p:nvPr>
        </p:nvGraphicFramePr>
        <p:xfrm>
          <a:off x="1094765" y="5366392"/>
          <a:ext cx="7048499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499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토양속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 습도 수치에 반응하여 일정한 급수 기능</a:t>
                      </a:r>
                      <a:endParaRPr lang="en-US" altLang="ko-KR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(</a:t>
                      </a:r>
                      <a:r>
                        <a:rPr lang="ko-KR" altLang="en-US" sz="2000" b="1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토양습도센서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)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71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846053" y="4574134"/>
            <a:ext cx="2241311" cy="35858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센서 감지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887379" y="4562526"/>
            <a:ext cx="2241311" cy="35858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점등알림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296894" y="1191579"/>
            <a:ext cx="1480403" cy="3105722"/>
            <a:chOff x="1080837" y="1012288"/>
            <a:chExt cx="1480403" cy="310572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837" y="2313680"/>
              <a:ext cx="1480403" cy="180433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700000" flipH="1">
              <a:off x="1179241" y="1012288"/>
              <a:ext cx="1360500" cy="831891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 rot="8100000">
              <a:off x="1171391" y="1231539"/>
              <a:ext cx="1299293" cy="1299293"/>
              <a:chOff x="3022096" y="1236961"/>
              <a:chExt cx="1299293" cy="1299293"/>
            </a:xfrm>
          </p:grpSpPr>
          <p:sp>
            <p:nvSpPr>
              <p:cNvPr id="7" name="원호 6"/>
              <p:cNvSpPr/>
              <p:nvPr/>
            </p:nvSpPr>
            <p:spPr>
              <a:xfrm>
                <a:off x="3120272" y="1762812"/>
                <a:ext cx="650450" cy="65045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호 20"/>
              <p:cNvSpPr/>
              <p:nvPr/>
            </p:nvSpPr>
            <p:spPr>
              <a:xfrm>
                <a:off x="3022096" y="1496417"/>
                <a:ext cx="1024853" cy="1024853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호 21"/>
              <p:cNvSpPr/>
              <p:nvPr/>
            </p:nvSpPr>
            <p:spPr>
              <a:xfrm>
                <a:off x="3022096" y="1236961"/>
                <a:ext cx="1299293" cy="1299293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591" y="2389352"/>
            <a:ext cx="1550885" cy="1797929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4087364" y="3134778"/>
            <a:ext cx="800015" cy="3962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FEE2BB-F7D7-BAE4-936F-C12DCCBBC0D6}"/>
              </a:ext>
            </a:extLst>
          </p:cNvPr>
          <p:cNvSpPr txBox="1"/>
          <p:nvPr/>
        </p:nvSpPr>
        <p:spPr>
          <a:xfrm>
            <a:off x="2883882" y="194855"/>
            <a:ext cx="33762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해결책</a:t>
            </a:r>
            <a:r>
              <a:rPr lang="en-US" altLang="ko-KR" sz="3000" b="1" dirty="0">
                <a:latin typeface="+mj-ea"/>
                <a:ea typeface="+mj-ea"/>
              </a:rPr>
              <a:t>(</a:t>
            </a:r>
            <a:r>
              <a:rPr lang="ko-KR" altLang="en-US" sz="3000" b="1" dirty="0">
                <a:latin typeface="+mj-ea"/>
                <a:ea typeface="+mj-ea"/>
              </a:rPr>
              <a:t>아이디어</a:t>
            </a:r>
            <a:r>
              <a:rPr lang="en-US" altLang="ko-KR" sz="3000" b="1" dirty="0">
                <a:latin typeface="+mj-ea"/>
                <a:ea typeface="+mj-ea"/>
              </a:rPr>
              <a:t>2)</a:t>
            </a:r>
            <a:endParaRPr lang="ko-KR" altLang="en-US" sz="3000" b="1" dirty="0">
              <a:latin typeface="+mj-ea"/>
              <a:ea typeface="+mj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6C2EE1-94D7-9091-8EBE-DBF919353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2818"/>
              </p:ext>
            </p:extLst>
          </p:nvPr>
        </p:nvGraphicFramePr>
        <p:xfrm>
          <a:off x="1094765" y="5304178"/>
          <a:ext cx="704849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499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화분에 내장된 물통의 수위를 확인하여 </a:t>
                      </a:r>
                      <a:endParaRPr lang="en-US" altLang="ko-KR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  <a:p>
                      <a:pPr algn="ctr"/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사용자에게 빛으로 알림 기능</a:t>
                      </a:r>
                      <a:endParaRPr lang="en-US" altLang="ko-KR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(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초음파센서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)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06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35" y="1890238"/>
            <a:ext cx="2960222" cy="2045534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460615" y="4279456"/>
            <a:ext cx="2241311" cy="35858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낮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밤 시간 설정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24530" y="4281772"/>
            <a:ext cx="2241311" cy="35858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LED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자동 점등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소등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219006" y="2828415"/>
            <a:ext cx="800015" cy="3962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76" y="1906520"/>
            <a:ext cx="2724788" cy="212655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607B65-DCF4-5878-F43E-3A5D9469B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75564"/>
              </p:ext>
            </p:extLst>
          </p:nvPr>
        </p:nvGraphicFramePr>
        <p:xfrm>
          <a:off x="1094765" y="5370580"/>
          <a:ext cx="7048499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499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잠자는 시간에 </a:t>
                      </a:r>
                      <a:r>
                        <a:rPr lang="ko-KR" altLang="en-US" sz="2000" b="1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맟춰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LED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 등을 자동으로 소등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, 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점등 기능</a:t>
                      </a:r>
                      <a:endParaRPr lang="en-US" altLang="ko-KR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(LED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 점등 시간 설정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)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1F638D-EBBD-8509-965E-C2436083CCB3}"/>
              </a:ext>
            </a:extLst>
          </p:cNvPr>
          <p:cNvSpPr txBox="1"/>
          <p:nvPr/>
        </p:nvSpPr>
        <p:spPr>
          <a:xfrm>
            <a:off x="2883882" y="194855"/>
            <a:ext cx="33762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해결책</a:t>
            </a:r>
            <a:r>
              <a:rPr lang="en-US" altLang="ko-KR" sz="3000" b="1" dirty="0">
                <a:latin typeface="+mj-ea"/>
                <a:ea typeface="+mj-ea"/>
              </a:rPr>
              <a:t>(</a:t>
            </a:r>
            <a:r>
              <a:rPr lang="ko-KR" altLang="en-US" sz="3000" b="1" dirty="0">
                <a:latin typeface="+mj-ea"/>
                <a:ea typeface="+mj-ea"/>
              </a:rPr>
              <a:t>아이디어</a:t>
            </a:r>
            <a:r>
              <a:rPr lang="en-US" altLang="ko-KR" sz="3000" b="1" dirty="0">
                <a:latin typeface="+mj-ea"/>
                <a:ea typeface="+mj-ea"/>
              </a:rPr>
              <a:t>3)</a:t>
            </a:r>
            <a:endParaRPr lang="ko-KR" altLang="en-US" sz="3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973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900254"/>
              </p:ext>
            </p:extLst>
          </p:nvPr>
        </p:nvGraphicFramePr>
        <p:xfrm>
          <a:off x="1094765" y="5353838"/>
          <a:ext cx="7048499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499">
                  <a:extLst>
                    <a:ext uri="{9D8B030D-6E8A-4147-A177-3AD203B41FA5}">
                      <a16:colId xmlns:a16="http://schemas.microsoft.com/office/drawing/2014/main" val="691713093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주변환경 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(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온도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, 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습도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) 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과 작동 상황 확인 기능</a:t>
                      </a:r>
                      <a:endParaRPr lang="en-US" altLang="ko-KR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( </a:t>
                      </a:r>
                      <a:r>
                        <a:rPr lang="ko-KR" altLang="en-US" sz="2000" b="1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온습도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 센서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,</a:t>
                      </a:r>
                      <a:r>
                        <a:rPr lang="ko-KR" altLang="en-US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블루투스</a:t>
                      </a:r>
                      <a:r>
                        <a:rPr lang="en-US" altLang="ko-KR" sz="20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ea"/>
                        </a:rPr>
                        <a:t>) </a:t>
                      </a:r>
                      <a:endParaRPr lang="ko-KR" altLang="en-US" sz="2000" b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ea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35397"/>
                  </a:ext>
                </a:extLst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831850" y="4375543"/>
            <a:ext cx="3167406" cy="65822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온도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습도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물수위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모터가동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884426" y="2926375"/>
            <a:ext cx="800015" cy="3962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553560" y="4354430"/>
            <a:ext cx="3589704" cy="7004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실시간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LCD,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스마트폰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APP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출력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15" y="1129024"/>
            <a:ext cx="1699337" cy="153488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634787" y="1835166"/>
            <a:ext cx="1266299" cy="2241686"/>
            <a:chOff x="4655875" y="1531620"/>
            <a:chExt cx="2066925" cy="365900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5875" y="1531620"/>
              <a:ext cx="2066925" cy="365900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219" b="-630"/>
            <a:stretch/>
          </p:blipFill>
          <p:spPr>
            <a:xfrm>
              <a:off x="4792643" y="1737360"/>
              <a:ext cx="1793989" cy="3346669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36" y="2728142"/>
            <a:ext cx="1375058" cy="14244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024" y="2821150"/>
            <a:ext cx="1118557" cy="11291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1426" y="1899037"/>
            <a:ext cx="2032020" cy="92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921ED2-C557-FFC7-2A60-F6CDC52BA259}"/>
              </a:ext>
            </a:extLst>
          </p:cNvPr>
          <p:cNvSpPr txBox="1"/>
          <p:nvPr/>
        </p:nvSpPr>
        <p:spPr>
          <a:xfrm>
            <a:off x="2883882" y="194855"/>
            <a:ext cx="33762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해결책</a:t>
            </a:r>
            <a:r>
              <a:rPr lang="en-US" altLang="ko-KR" sz="3000" b="1" dirty="0">
                <a:latin typeface="+mj-ea"/>
                <a:ea typeface="+mj-ea"/>
              </a:rPr>
              <a:t>(</a:t>
            </a:r>
            <a:r>
              <a:rPr lang="ko-KR" altLang="en-US" sz="3000" b="1" dirty="0">
                <a:latin typeface="+mj-ea"/>
                <a:ea typeface="+mj-ea"/>
              </a:rPr>
              <a:t>아이디어</a:t>
            </a:r>
            <a:r>
              <a:rPr lang="en-US" altLang="ko-KR" sz="3000" b="1" dirty="0">
                <a:latin typeface="+mj-ea"/>
                <a:ea typeface="+mj-ea"/>
              </a:rPr>
              <a:t>4)</a:t>
            </a:r>
            <a:endParaRPr lang="ko-KR" altLang="en-US" sz="3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812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34103"/>
              </p:ext>
            </p:extLst>
          </p:nvPr>
        </p:nvGraphicFramePr>
        <p:xfrm>
          <a:off x="867266" y="1277180"/>
          <a:ext cx="7428320" cy="4797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53">
                  <a:extLst>
                    <a:ext uri="{9D8B030D-6E8A-4147-A177-3AD203B41FA5}">
                      <a16:colId xmlns:a16="http://schemas.microsoft.com/office/drawing/2014/main" val="3859571632"/>
                    </a:ext>
                  </a:extLst>
                </a:gridCol>
                <a:gridCol w="1080311">
                  <a:extLst>
                    <a:ext uri="{9D8B030D-6E8A-4147-A177-3AD203B41FA5}">
                      <a16:colId xmlns:a16="http://schemas.microsoft.com/office/drawing/2014/main" val="3754863565"/>
                    </a:ext>
                  </a:extLst>
                </a:gridCol>
                <a:gridCol w="390270">
                  <a:extLst>
                    <a:ext uri="{9D8B030D-6E8A-4147-A177-3AD203B41FA5}">
                      <a16:colId xmlns:a16="http://schemas.microsoft.com/office/drawing/2014/main" val="153920402"/>
                    </a:ext>
                  </a:extLst>
                </a:gridCol>
                <a:gridCol w="1095394">
                  <a:extLst>
                    <a:ext uri="{9D8B030D-6E8A-4147-A177-3AD203B41FA5}">
                      <a16:colId xmlns:a16="http://schemas.microsoft.com/office/drawing/2014/main" val="817951599"/>
                    </a:ext>
                  </a:extLst>
                </a:gridCol>
                <a:gridCol w="488309">
                  <a:extLst>
                    <a:ext uri="{9D8B030D-6E8A-4147-A177-3AD203B41FA5}">
                      <a16:colId xmlns:a16="http://schemas.microsoft.com/office/drawing/2014/main" val="3573287124"/>
                    </a:ext>
                  </a:extLst>
                </a:gridCol>
                <a:gridCol w="997355">
                  <a:extLst>
                    <a:ext uri="{9D8B030D-6E8A-4147-A177-3AD203B41FA5}">
                      <a16:colId xmlns:a16="http://schemas.microsoft.com/office/drawing/2014/main" val="1735807671"/>
                    </a:ext>
                  </a:extLst>
                </a:gridCol>
                <a:gridCol w="482653">
                  <a:extLst>
                    <a:ext uri="{9D8B030D-6E8A-4147-A177-3AD203B41FA5}">
                      <a16:colId xmlns:a16="http://schemas.microsoft.com/office/drawing/2014/main" val="1989059633"/>
                    </a:ext>
                  </a:extLst>
                </a:gridCol>
                <a:gridCol w="1003011">
                  <a:extLst>
                    <a:ext uri="{9D8B030D-6E8A-4147-A177-3AD203B41FA5}">
                      <a16:colId xmlns:a16="http://schemas.microsoft.com/office/drawing/2014/main" val="3245981281"/>
                    </a:ext>
                  </a:extLst>
                </a:gridCol>
                <a:gridCol w="448717">
                  <a:extLst>
                    <a:ext uri="{9D8B030D-6E8A-4147-A177-3AD203B41FA5}">
                      <a16:colId xmlns:a16="http://schemas.microsoft.com/office/drawing/2014/main" val="3017663894"/>
                    </a:ext>
                  </a:extLst>
                </a:gridCol>
                <a:gridCol w="1036947">
                  <a:extLst>
                    <a:ext uri="{9D8B030D-6E8A-4147-A177-3AD203B41FA5}">
                      <a16:colId xmlns:a16="http://schemas.microsoft.com/office/drawing/2014/main" val="2093107755"/>
                    </a:ext>
                  </a:extLst>
                </a:gridCol>
              </a:tblGrid>
              <a:tr h="1576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우노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프로토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쉴드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토양수분감지센서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L9110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듀얼 모터 센서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AA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사이즈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 스위치 홀더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412980"/>
                  </a:ext>
                </a:extLst>
              </a:tr>
              <a:tr h="1610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LLC/12C 16X2 LCD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미니 워터 펌프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디지털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온습도센서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모듈 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DHT-11 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캐패시터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330 UF 50V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블루투스 시리얼 모듈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HC-06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823472"/>
                  </a:ext>
                </a:extLst>
              </a:tr>
              <a:tr h="1610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WS2812B 1x8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네오픽셀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아크릴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포맥스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51631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1" y="1763637"/>
            <a:ext cx="1242080" cy="9282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226" y="1763637"/>
            <a:ext cx="1333181" cy="9689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E70971-D07A-A051-4DE9-64F6C749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88514">
            <a:off x="4355182" y="1613397"/>
            <a:ext cx="452487" cy="12287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257" y="1680225"/>
            <a:ext cx="1156697" cy="10116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406" y="1780426"/>
            <a:ext cx="1214181" cy="91146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62" y="3348202"/>
            <a:ext cx="1436859" cy="6551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7087" y="3176937"/>
            <a:ext cx="1033346" cy="115444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9658" y="3425896"/>
            <a:ext cx="1106959" cy="8485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2988" y="3319614"/>
            <a:ext cx="1156697" cy="95478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7810" y="3389645"/>
            <a:ext cx="1060539" cy="92641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082" y="4904642"/>
            <a:ext cx="1287239" cy="91022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6521" y="4869544"/>
            <a:ext cx="1337645" cy="85626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3394" y="4978378"/>
            <a:ext cx="1229036" cy="808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C271A-21D6-83D7-BFF8-D63375CFB168}"/>
              </a:ext>
            </a:extLst>
          </p:cNvPr>
          <p:cNvSpPr txBox="1"/>
          <p:nvPr/>
        </p:nvSpPr>
        <p:spPr>
          <a:xfrm>
            <a:off x="3325511" y="19485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atin typeface="+mj-ea"/>
                <a:ea typeface="+mj-ea"/>
              </a:rPr>
              <a:t>하드웨어구성</a:t>
            </a:r>
          </a:p>
        </p:txBody>
      </p:sp>
    </p:spTree>
    <p:extLst>
      <p:ext uri="{BB962C8B-B14F-4D97-AF65-F5344CB8AC3E}">
        <p14:creationId xmlns:p14="http://schemas.microsoft.com/office/powerpoint/2010/main" val="243966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444</Words>
  <Application>Microsoft Office PowerPoint</Application>
  <PresentationFormat>화면 슬라이드 쇼(4:3)</PresentationFormat>
  <Paragraphs>166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Wingdings</vt:lpstr>
      <vt:lpstr>Office Theme</vt:lpstr>
      <vt:lpstr>스마트 화분 자동 관수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화분 자동 관수 시스템</dc:title>
  <dc:subject/>
  <dc:creator>Administrator</dc:creator>
  <cp:keywords/>
  <dc:description>generated using python-pptx</dc:description>
  <cp:lastModifiedBy>Windows 사용자</cp:lastModifiedBy>
  <cp:revision>97</cp:revision>
  <dcterms:created xsi:type="dcterms:W3CDTF">2013-01-27T09:14:16Z</dcterms:created>
  <dcterms:modified xsi:type="dcterms:W3CDTF">2025-07-04T05:02:45Z</dcterms:modified>
  <cp:category/>
</cp:coreProperties>
</file>